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3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3" r:id="rId7"/>
    <p:sldId id="264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B889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49" autoAdjust="0"/>
  </p:normalViewPr>
  <p:slideViewPr>
    <p:cSldViewPr snapToGrid="0" showGuides="1">
      <p:cViewPr varScale="1">
        <p:scale>
          <a:sx n="128" d="100"/>
          <a:sy n="128" d="100"/>
        </p:scale>
        <p:origin x="3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0" d="100"/>
          <a:sy n="120" d="100"/>
        </p:scale>
        <p:origin x="498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41467-B07B-4C90-8071-9E495E5B404F}" type="datetimeFigureOut">
              <a:rPr lang="de-DE" smtClean="0"/>
              <a:t>31.10.22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A1AC9-59E2-4A1D-BCA1-E5F20068FB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58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s://twitter.com/CzodrowskiPaul" TargetMode="External"/><Relationship Id="rId2" Type="http://schemas.openxmlformats.org/officeDocument/2006/relationships/hyperlink" Target="https://czodrowskilab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in/paulczodrowski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github.com/czodrowskilab" TargetMode="External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38">
            <a:extLst>
              <a:ext uri="{FF2B5EF4-FFF2-40B4-BE49-F238E27FC236}">
                <a16:creationId xmlns:a16="http://schemas.microsoft.com/office/drawing/2014/main" id="{B0F5FC47-1A41-10F3-5D7D-FC3350ECAA1C}"/>
              </a:ext>
            </a:extLst>
          </p:cNvPr>
          <p:cNvSpPr/>
          <p:nvPr userDrawn="1"/>
        </p:nvSpPr>
        <p:spPr>
          <a:xfrm>
            <a:off x="9678631" y="4921480"/>
            <a:ext cx="1800000" cy="190800"/>
          </a:xfrm>
          <a:custGeom>
            <a:avLst/>
            <a:gdLst>
              <a:gd name="connsiteX0" fmla="*/ 0 w 1299121"/>
              <a:gd name="connsiteY0" fmla="*/ 25753 h 154516"/>
              <a:gd name="connsiteX1" fmla="*/ 25753 w 1299121"/>
              <a:gd name="connsiteY1" fmla="*/ 0 h 154516"/>
              <a:gd name="connsiteX2" fmla="*/ 1273368 w 1299121"/>
              <a:gd name="connsiteY2" fmla="*/ 0 h 154516"/>
              <a:gd name="connsiteX3" fmla="*/ 1299121 w 1299121"/>
              <a:gd name="connsiteY3" fmla="*/ 25753 h 154516"/>
              <a:gd name="connsiteX4" fmla="*/ 1299121 w 1299121"/>
              <a:gd name="connsiteY4" fmla="*/ 128763 h 154516"/>
              <a:gd name="connsiteX5" fmla="*/ 1273368 w 1299121"/>
              <a:gd name="connsiteY5" fmla="*/ 154516 h 154516"/>
              <a:gd name="connsiteX6" fmla="*/ 25753 w 1299121"/>
              <a:gd name="connsiteY6" fmla="*/ 154516 h 154516"/>
              <a:gd name="connsiteX7" fmla="*/ 0 w 1299121"/>
              <a:gd name="connsiteY7" fmla="*/ 128763 h 154516"/>
              <a:gd name="connsiteX8" fmla="*/ 0 w 1299121"/>
              <a:gd name="connsiteY8" fmla="*/ 25753 h 154516"/>
              <a:gd name="connsiteX0" fmla="*/ 0 w 1299121"/>
              <a:gd name="connsiteY0" fmla="*/ 128763 h 220203"/>
              <a:gd name="connsiteX1" fmla="*/ 0 w 1299121"/>
              <a:gd name="connsiteY1" fmla="*/ 25753 h 220203"/>
              <a:gd name="connsiteX2" fmla="*/ 25753 w 1299121"/>
              <a:gd name="connsiteY2" fmla="*/ 0 h 220203"/>
              <a:gd name="connsiteX3" fmla="*/ 1273368 w 1299121"/>
              <a:gd name="connsiteY3" fmla="*/ 0 h 220203"/>
              <a:gd name="connsiteX4" fmla="*/ 1299121 w 1299121"/>
              <a:gd name="connsiteY4" fmla="*/ 25753 h 220203"/>
              <a:gd name="connsiteX5" fmla="*/ 1299121 w 1299121"/>
              <a:gd name="connsiteY5" fmla="*/ 128763 h 220203"/>
              <a:gd name="connsiteX6" fmla="*/ 1273368 w 1299121"/>
              <a:gd name="connsiteY6" fmla="*/ 154516 h 220203"/>
              <a:gd name="connsiteX7" fmla="*/ 25753 w 1299121"/>
              <a:gd name="connsiteY7" fmla="*/ 154516 h 220203"/>
              <a:gd name="connsiteX8" fmla="*/ 91440 w 1299121"/>
              <a:gd name="connsiteY8" fmla="*/ 220203 h 220203"/>
              <a:gd name="connsiteX0" fmla="*/ 63258 w 1362379"/>
              <a:gd name="connsiteY0" fmla="*/ 128763 h 220203"/>
              <a:gd name="connsiteX1" fmla="*/ 63258 w 1362379"/>
              <a:gd name="connsiteY1" fmla="*/ 25753 h 220203"/>
              <a:gd name="connsiteX2" fmla="*/ 89011 w 1362379"/>
              <a:gd name="connsiteY2" fmla="*/ 0 h 220203"/>
              <a:gd name="connsiteX3" fmla="*/ 1336626 w 1362379"/>
              <a:gd name="connsiteY3" fmla="*/ 0 h 220203"/>
              <a:gd name="connsiteX4" fmla="*/ 1362379 w 1362379"/>
              <a:gd name="connsiteY4" fmla="*/ 25753 h 220203"/>
              <a:gd name="connsiteX5" fmla="*/ 1362379 w 1362379"/>
              <a:gd name="connsiteY5" fmla="*/ 128763 h 220203"/>
              <a:gd name="connsiteX6" fmla="*/ 1336626 w 1362379"/>
              <a:gd name="connsiteY6" fmla="*/ 154516 h 220203"/>
              <a:gd name="connsiteX7" fmla="*/ 89011 w 1362379"/>
              <a:gd name="connsiteY7" fmla="*/ 154516 h 220203"/>
              <a:gd name="connsiteX8" fmla="*/ 106710 w 1362379"/>
              <a:gd name="connsiteY8" fmla="*/ 184525 h 220203"/>
              <a:gd name="connsiteX9" fmla="*/ 154698 w 1362379"/>
              <a:gd name="connsiteY9" fmla="*/ 220203 h 220203"/>
              <a:gd name="connsiteX0" fmla="*/ 49780 w 1348901"/>
              <a:gd name="connsiteY0" fmla="*/ 128763 h 220203"/>
              <a:gd name="connsiteX1" fmla="*/ 49780 w 1348901"/>
              <a:gd name="connsiteY1" fmla="*/ 25753 h 220203"/>
              <a:gd name="connsiteX2" fmla="*/ 75533 w 1348901"/>
              <a:gd name="connsiteY2" fmla="*/ 0 h 220203"/>
              <a:gd name="connsiteX3" fmla="*/ 1323148 w 1348901"/>
              <a:gd name="connsiteY3" fmla="*/ 0 h 220203"/>
              <a:gd name="connsiteX4" fmla="*/ 1348901 w 1348901"/>
              <a:gd name="connsiteY4" fmla="*/ 25753 h 220203"/>
              <a:gd name="connsiteX5" fmla="*/ 1348901 w 1348901"/>
              <a:gd name="connsiteY5" fmla="*/ 128763 h 220203"/>
              <a:gd name="connsiteX6" fmla="*/ 1323148 w 1348901"/>
              <a:gd name="connsiteY6" fmla="*/ 154516 h 220203"/>
              <a:gd name="connsiteX7" fmla="*/ 75533 w 1348901"/>
              <a:gd name="connsiteY7" fmla="*/ 154516 h 220203"/>
              <a:gd name="connsiteX8" fmla="*/ 141220 w 1348901"/>
              <a:gd name="connsiteY8" fmla="*/ 220203 h 220203"/>
              <a:gd name="connsiteX0" fmla="*/ 0 w 1299121"/>
              <a:gd name="connsiteY0" fmla="*/ 128763 h 154516"/>
              <a:gd name="connsiteX1" fmla="*/ 0 w 1299121"/>
              <a:gd name="connsiteY1" fmla="*/ 25753 h 154516"/>
              <a:gd name="connsiteX2" fmla="*/ 25753 w 1299121"/>
              <a:gd name="connsiteY2" fmla="*/ 0 h 154516"/>
              <a:gd name="connsiteX3" fmla="*/ 1273368 w 1299121"/>
              <a:gd name="connsiteY3" fmla="*/ 0 h 154516"/>
              <a:gd name="connsiteX4" fmla="*/ 1299121 w 1299121"/>
              <a:gd name="connsiteY4" fmla="*/ 25753 h 154516"/>
              <a:gd name="connsiteX5" fmla="*/ 1299121 w 1299121"/>
              <a:gd name="connsiteY5" fmla="*/ 128763 h 154516"/>
              <a:gd name="connsiteX6" fmla="*/ 1273368 w 1299121"/>
              <a:gd name="connsiteY6" fmla="*/ 154516 h 154516"/>
              <a:gd name="connsiteX7" fmla="*/ 25753 w 1299121"/>
              <a:gd name="connsiteY7" fmla="*/ 154516 h 154516"/>
              <a:gd name="connsiteX0" fmla="*/ 0 w 1299121"/>
              <a:gd name="connsiteY0" fmla="*/ 25753 h 154516"/>
              <a:gd name="connsiteX1" fmla="*/ 25753 w 1299121"/>
              <a:gd name="connsiteY1" fmla="*/ 0 h 154516"/>
              <a:gd name="connsiteX2" fmla="*/ 1273368 w 1299121"/>
              <a:gd name="connsiteY2" fmla="*/ 0 h 154516"/>
              <a:gd name="connsiteX3" fmla="*/ 1299121 w 1299121"/>
              <a:gd name="connsiteY3" fmla="*/ 25753 h 154516"/>
              <a:gd name="connsiteX4" fmla="*/ 1299121 w 1299121"/>
              <a:gd name="connsiteY4" fmla="*/ 128763 h 154516"/>
              <a:gd name="connsiteX5" fmla="*/ 1273368 w 1299121"/>
              <a:gd name="connsiteY5" fmla="*/ 154516 h 154516"/>
              <a:gd name="connsiteX6" fmla="*/ 25753 w 1299121"/>
              <a:gd name="connsiteY6" fmla="*/ 154516 h 154516"/>
              <a:gd name="connsiteX0" fmla="*/ 0 w 1273368"/>
              <a:gd name="connsiteY0" fmla="*/ 0 h 154516"/>
              <a:gd name="connsiteX1" fmla="*/ 1247615 w 1273368"/>
              <a:gd name="connsiteY1" fmla="*/ 0 h 154516"/>
              <a:gd name="connsiteX2" fmla="*/ 1273368 w 1273368"/>
              <a:gd name="connsiteY2" fmla="*/ 25753 h 154516"/>
              <a:gd name="connsiteX3" fmla="*/ 1273368 w 1273368"/>
              <a:gd name="connsiteY3" fmla="*/ 128763 h 154516"/>
              <a:gd name="connsiteX4" fmla="*/ 1247615 w 1273368"/>
              <a:gd name="connsiteY4" fmla="*/ 154516 h 154516"/>
              <a:gd name="connsiteX5" fmla="*/ 0 w 1273368"/>
              <a:gd name="connsiteY5" fmla="*/ 154516 h 15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368" h="154516">
                <a:moveTo>
                  <a:pt x="0" y="0"/>
                </a:moveTo>
                <a:lnTo>
                  <a:pt x="1247615" y="0"/>
                </a:lnTo>
                <a:cubicBezTo>
                  <a:pt x="1261838" y="0"/>
                  <a:pt x="1273368" y="11530"/>
                  <a:pt x="1273368" y="25753"/>
                </a:cubicBezTo>
                <a:lnTo>
                  <a:pt x="1273368" y="128763"/>
                </a:lnTo>
                <a:cubicBezTo>
                  <a:pt x="1273368" y="142986"/>
                  <a:pt x="1261838" y="154516"/>
                  <a:pt x="1247615" y="154516"/>
                </a:cubicBezTo>
                <a:lnTo>
                  <a:pt x="0" y="154516"/>
                </a:lnTo>
              </a:path>
            </a:pathLst>
          </a:custGeom>
          <a:ln>
            <a:noFill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czodrowskilab.org</a:t>
            </a:r>
            <a:endParaRPr lang="de-DE" sz="900" dirty="0">
              <a:solidFill>
                <a:schemeClr val="tx1"/>
              </a:solidFill>
            </a:endParaRPr>
          </a:p>
        </p:txBody>
      </p:sp>
      <p:pic>
        <p:nvPicPr>
          <p:cNvPr id="14" name="Grafik 13">
            <a:hlinkClick r:id="rId2"/>
            <a:extLst>
              <a:ext uri="{FF2B5EF4-FFF2-40B4-BE49-F238E27FC236}">
                <a16:creationId xmlns:a16="http://schemas.microsoft.com/office/drawing/2014/main" id="{DB803C78-5123-0D16-8312-C2549C07AA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74" y="4782880"/>
            <a:ext cx="468000" cy="468000"/>
          </a:xfrm>
          <a:prstGeom prst="rect">
            <a:avLst/>
          </a:prstGeom>
        </p:spPr>
      </p:pic>
      <p:sp>
        <p:nvSpPr>
          <p:cNvPr id="16" name="Rechteck: abgerundete Ecken 38">
            <a:extLst>
              <a:ext uri="{FF2B5EF4-FFF2-40B4-BE49-F238E27FC236}">
                <a16:creationId xmlns:a16="http://schemas.microsoft.com/office/drawing/2014/main" id="{ECF4A8D2-6727-32A7-636D-7B0AE8F253E7}"/>
              </a:ext>
            </a:extLst>
          </p:cNvPr>
          <p:cNvSpPr/>
          <p:nvPr userDrawn="1"/>
        </p:nvSpPr>
        <p:spPr>
          <a:xfrm>
            <a:off x="9874642" y="5647871"/>
            <a:ext cx="1800000" cy="190800"/>
          </a:xfrm>
          <a:custGeom>
            <a:avLst/>
            <a:gdLst>
              <a:gd name="connsiteX0" fmla="*/ 0 w 1299121"/>
              <a:gd name="connsiteY0" fmla="*/ 25753 h 154516"/>
              <a:gd name="connsiteX1" fmla="*/ 25753 w 1299121"/>
              <a:gd name="connsiteY1" fmla="*/ 0 h 154516"/>
              <a:gd name="connsiteX2" fmla="*/ 1273368 w 1299121"/>
              <a:gd name="connsiteY2" fmla="*/ 0 h 154516"/>
              <a:gd name="connsiteX3" fmla="*/ 1299121 w 1299121"/>
              <a:gd name="connsiteY3" fmla="*/ 25753 h 154516"/>
              <a:gd name="connsiteX4" fmla="*/ 1299121 w 1299121"/>
              <a:gd name="connsiteY4" fmla="*/ 128763 h 154516"/>
              <a:gd name="connsiteX5" fmla="*/ 1273368 w 1299121"/>
              <a:gd name="connsiteY5" fmla="*/ 154516 h 154516"/>
              <a:gd name="connsiteX6" fmla="*/ 25753 w 1299121"/>
              <a:gd name="connsiteY6" fmla="*/ 154516 h 154516"/>
              <a:gd name="connsiteX7" fmla="*/ 0 w 1299121"/>
              <a:gd name="connsiteY7" fmla="*/ 128763 h 154516"/>
              <a:gd name="connsiteX8" fmla="*/ 0 w 1299121"/>
              <a:gd name="connsiteY8" fmla="*/ 25753 h 154516"/>
              <a:gd name="connsiteX0" fmla="*/ 0 w 1299121"/>
              <a:gd name="connsiteY0" fmla="*/ 128763 h 220203"/>
              <a:gd name="connsiteX1" fmla="*/ 0 w 1299121"/>
              <a:gd name="connsiteY1" fmla="*/ 25753 h 220203"/>
              <a:gd name="connsiteX2" fmla="*/ 25753 w 1299121"/>
              <a:gd name="connsiteY2" fmla="*/ 0 h 220203"/>
              <a:gd name="connsiteX3" fmla="*/ 1273368 w 1299121"/>
              <a:gd name="connsiteY3" fmla="*/ 0 h 220203"/>
              <a:gd name="connsiteX4" fmla="*/ 1299121 w 1299121"/>
              <a:gd name="connsiteY4" fmla="*/ 25753 h 220203"/>
              <a:gd name="connsiteX5" fmla="*/ 1299121 w 1299121"/>
              <a:gd name="connsiteY5" fmla="*/ 128763 h 220203"/>
              <a:gd name="connsiteX6" fmla="*/ 1273368 w 1299121"/>
              <a:gd name="connsiteY6" fmla="*/ 154516 h 220203"/>
              <a:gd name="connsiteX7" fmla="*/ 25753 w 1299121"/>
              <a:gd name="connsiteY7" fmla="*/ 154516 h 220203"/>
              <a:gd name="connsiteX8" fmla="*/ 91440 w 1299121"/>
              <a:gd name="connsiteY8" fmla="*/ 220203 h 220203"/>
              <a:gd name="connsiteX0" fmla="*/ 63258 w 1362379"/>
              <a:gd name="connsiteY0" fmla="*/ 128763 h 220203"/>
              <a:gd name="connsiteX1" fmla="*/ 63258 w 1362379"/>
              <a:gd name="connsiteY1" fmla="*/ 25753 h 220203"/>
              <a:gd name="connsiteX2" fmla="*/ 89011 w 1362379"/>
              <a:gd name="connsiteY2" fmla="*/ 0 h 220203"/>
              <a:gd name="connsiteX3" fmla="*/ 1336626 w 1362379"/>
              <a:gd name="connsiteY3" fmla="*/ 0 h 220203"/>
              <a:gd name="connsiteX4" fmla="*/ 1362379 w 1362379"/>
              <a:gd name="connsiteY4" fmla="*/ 25753 h 220203"/>
              <a:gd name="connsiteX5" fmla="*/ 1362379 w 1362379"/>
              <a:gd name="connsiteY5" fmla="*/ 128763 h 220203"/>
              <a:gd name="connsiteX6" fmla="*/ 1336626 w 1362379"/>
              <a:gd name="connsiteY6" fmla="*/ 154516 h 220203"/>
              <a:gd name="connsiteX7" fmla="*/ 89011 w 1362379"/>
              <a:gd name="connsiteY7" fmla="*/ 154516 h 220203"/>
              <a:gd name="connsiteX8" fmla="*/ 106710 w 1362379"/>
              <a:gd name="connsiteY8" fmla="*/ 184525 h 220203"/>
              <a:gd name="connsiteX9" fmla="*/ 154698 w 1362379"/>
              <a:gd name="connsiteY9" fmla="*/ 220203 h 220203"/>
              <a:gd name="connsiteX0" fmla="*/ 49780 w 1348901"/>
              <a:gd name="connsiteY0" fmla="*/ 128763 h 220203"/>
              <a:gd name="connsiteX1" fmla="*/ 49780 w 1348901"/>
              <a:gd name="connsiteY1" fmla="*/ 25753 h 220203"/>
              <a:gd name="connsiteX2" fmla="*/ 75533 w 1348901"/>
              <a:gd name="connsiteY2" fmla="*/ 0 h 220203"/>
              <a:gd name="connsiteX3" fmla="*/ 1323148 w 1348901"/>
              <a:gd name="connsiteY3" fmla="*/ 0 h 220203"/>
              <a:gd name="connsiteX4" fmla="*/ 1348901 w 1348901"/>
              <a:gd name="connsiteY4" fmla="*/ 25753 h 220203"/>
              <a:gd name="connsiteX5" fmla="*/ 1348901 w 1348901"/>
              <a:gd name="connsiteY5" fmla="*/ 128763 h 220203"/>
              <a:gd name="connsiteX6" fmla="*/ 1323148 w 1348901"/>
              <a:gd name="connsiteY6" fmla="*/ 154516 h 220203"/>
              <a:gd name="connsiteX7" fmla="*/ 75533 w 1348901"/>
              <a:gd name="connsiteY7" fmla="*/ 154516 h 220203"/>
              <a:gd name="connsiteX8" fmla="*/ 141220 w 1348901"/>
              <a:gd name="connsiteY8" fmla="*/ 220203 h 220203"/>
              <a:gd name="connsiteX0" fmla="*/ 0 w 1299121"/>
              <a:gd name="connsiteY0" fmla="*/ 128763 h 154516"/>
              <a:gd name="connsiteX1" fmla="*/ 0 w 1299121"/>
              <a:gd name="connsiteY1" fmla="*/ 25753 h 154516"/>
              <a:gd name="connsiteX2" fmla="*/ 25753 w 1299121"/>
              <a:gd name="connsiteY2" fmla="*/ 0 h 154516"/>
              <a:gd name="connsiteX3" fmla="*/ 1273368 w 1299121"/>
              <a:gd name="connsiteY3" fmla="*/ 0 h 154516"/>
              <a:gd name="connsiteX4" fmla="*/ 1299121 w 1299121"/>
              <a:gd name="connsiteY4" fmla="*/ 25753 h 154516"/>
              <a:gd name="connsiteX5" fmla="*/ 1299121 w 1299121"/>
              <a:gd name="connsiteY5" fmla="*/ 128763 h 154516"/>
              <a:gd name="connsiteX6" fmla="*/ 1273368 w 1299121"/>
              <a:gd name="connsiteY6" fmla="*/ 154516 h 154516"/>
              <a:gd name="connsiteX7" fmla="*/ 25753 w 1299121"/>
              <a:gd name="connsiteY7" fmla="*/ 154516 h 154516"/>
              <a:gd name="connsiteX0" fmla="*/ 0 w 1299121"/>
              <a:gd name="connsiteY0" fmla="*/ 25753 h 154516"/>
              <a:gd name="connsiteX1" fmla="*/ 25753 w 1299121"/>
              <a:gd name="connsiteY1" fmla="*/ 0 h 154516"/>
              <a:gd name="connsiteX2" fmla="*/ 1273368 w 1299121"/>
              <a:gd name="connsiteY2" fmla="*/ 0 h 154516"/>
              <a:gd name="connsiteX3" fmla="*/ 1299121 w 1299121"/>
              <a:gd name="connsiteY3" fmla="*/ 25753 h 154516"/>
              <a:gd name="connsiteX4" fmla="*/ 1299121 w 1299121"/>
              <a:gd name="connsiteY4" fmla="*/ 128763 h 154516"/>
              <a:gd name="connsiteX5" fmla="*/ 1273368 w 1299121"/>
              <a:gd name="connsiteY5" fmla="*/ 154516 h 154516"/>
              <a:gd name="connsiteX6" fmla="*/ 25753 w 1299121"/>
              <a:gd name="connsiteY6" fmla="*/ 154516 h 154516"/>
              <a:gd name="connsiteX0" fmla="*/ 0 w 1273368"/>
              <a:gd name="connsiteY0" fmla="*/ 0 h 154516"/>
              <a:gd name="connsiteX1" fmla="*/ 1247615 w 1273368"/>
              <a:gd name="connsiteY1" fmla="*/ 0 h 154516"/>
              <a:gd name="connsiteX2" fmla="*/ 1273368 w 1273368"/>
              <a:gd name="connsiteY2" fmla="*/ 25753 h 154516"/>
              <a:gd name="connsiteX3" fmla="*/ 1273368 w 1273368"/>
              <a:gd name="connsiteY3" fmla="*/ 128763 h 154516"/>
              <a:gd name="connsiteX4" fmla="*/ 1247615 w 1273368"/>
              <a:gd name="connsiteY4" fmla="*/ 154516 h 154516"/>
              <a:gd name="connsiteX5" fmla="*/ 0 w 1273368"/>
              <a:gd name="connsiteY5" fmla="*/ 154516 h 15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368" h="154516">
                <a:moveTo>
                  <a:pt x="0" y="0"/>
                </a:moveTo>
                <a:lnTo>
                  <a:pt x="1247615" y="0"/>
                </a:lnTo>
                <a:cubicBezTo>
                  <a:pt x="1261838" y="0"/>
                  <a:pt x="1273368" y="11530"/>
                  <a:pt x="1273368" y="25753"/>
                </a:cubicBezTo>
                <a:lnTo>
                  <a:pt x="1273368" y="128763"/>
                </a:lnTo>
                <a:cubicBezTo>
                  <a:pt x="1273368" y="142986"/>
                  <a:pt x="1261838" y="154516"/>
                  <a:pt x="1247615" y="154516"/>
                </a:cubicBezTo>
                <a:lnTo>
                  <a:pt x="0" y="154516"/>
                </a:lnTo>
              </a:path>
            </a:pathLst>
          </a:custGeom>
          <a:ln>
            <a:noFill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900" u="none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de-DE" sz="900" u="none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czodrowskilab</a:t>
            </a:r>
            <a:endParaRPr lang="de-DE" sz="900" u="none" dirty="0">
              <a:solidFill>
                <a:schemeClr val="tx1"/>
              </a:solidFill>
            </a:endParaRPr>
          </a:p>
        </p:txBody>
      </p:sp>
      <p:pic>
        <p:nvPicPr>
          <p:cNvPr id="18" name="Grafik 17">
            <a:hlinkClick r:id="rId4"/>
            <a:extLst>
              <a:ext uri="{FF2B5EF4-FFF2-40B4-BE49-F238E27FC236}">
                <a16:creationId xmlns:a16="http://schemas.microsoft.com/office/drawing/2014/main" id="{62D24377-F9CD-9F5F-DFA8-963683CB53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337" y="5509271"/>
            <a:ext cx="468000" cy="468000"/>
          </a:xfrm>
          <a:prstGeom prst="rect">
            <a:avLst/>
          </a:prstGeom>
        </p:spPr>
      </p:pic>
      <p:sp>
        <p:nvSpPr>
          <p:cNvPr id="20" name="Rechteck: abgerundete Ecken 38">
            <a:extLst>
              <a:ext uri="{FF2B5EF4-FFF2-40B4-BE49-F238E27FC236}">
                <a16:creationId xmlns:a16="http://schemas.microsoft.com/office/drawing/2014/main" id="{7E7D19ED-E145-89E6-C415-0E25F9202E38}"/>
              </a:ext>
            </a:extLst>
          </p:cNvPr>
          <p:cNvSpPr/>
          <p:nvPr userDrawn="1"/>
        </p:nvSpPr>
        <p:spPr>
          <a:xfrm>
            <a:off x="7061142" y="4921480"/>
            <a:ext cx="1800000" cy="190800"/>
          </a:xfrm>
          <a:custGeom>
            <a:avLst/>
            <a:gdLst>
              <a:gd name="connsiteX0" fmla="*/ 0 w 1299121"/>
              <a:gd name="connsiteY0" fmla="*/ 25753 h 154516"/>
              <a:gd name="connsiteX1" fmla="*/ 25753 w 1299121"/>
              <a:gd name="connsiteY1" fmla="*/ 0 h 154516"/>
              <a:gd name="connsiteX2" fmla="*/ 1273368 w 1299121"/>
              <a:gd name="connsiteY2" fmla="*/ 0 h 154516"/>
              <a:gd name="connsiteX3" fmla="*/ 1299121 w 1299121"/>
              <a:gd name="connsiteY3" fmla="*/ 25753 h 154516"/>
              <a:gd name="connsiteX4" fmla="*/ 1299121 w 1299121"/>
              <a:gd name="connsiteY4" fmla="*/ 128763 h 154516"/>
              <a:gd name="connsiteX5" fmla="*/ 1273368 w 1299121"/>
              <a:gd name="connsiteY5" fmla="*/ 154516 h 154516"/>
              <a:gd name="connsiteX6" fmla="*/ 25753 w 1299121"/>
              <a:gd name="connsiteY6" fmla="*/ 154516 h 154516"/>
              <a:gd name="connsiteX7" fmla="*/ 0 w 1299121"/>
              <a:gd name="connsiteY7" fmla="*/ 128763 h 154516"/>
              <a:gd name="connsiteX8" fmla="*/ 0 w 1299121"/>
              <a:gd name="connsiteY8" fmla="*/ 25753 h 154516"/>
              <a:gd name="connsiteX0" fmla="*/ 0 w 1299121"/>
              <a:gd name="connsiteY0" fmla="*/ 128763 h 220203"/>
              <a:gd name="connsiteX1" fmla="*/ 0 w 1299121"/>
              <a:gd name="connsiteY1" fmla="*/ 25753 h 220203"/>
              <a:gd name="connsiteX2" fmla="*/ 25753 w 1299121"/>
              <a:gd name="connsiteY2" fmla="*/ 0 h 220203"/>
              <a:gd name="connsiteX3" fmla="*/ 1273368 w 1299121"/>
              <a:gd name="connsiteY3" fmla="*/ 0 h 220203"/>
              <a:gd name="connsiteX4" fmla="*/ 1299121 w 1299121"/>
              <a:gd name="connsiteY4" fmla="*/ 25753 h 220203"/>
              <a:gd name="connsiteX5" fmla="*/ 1299121 w 1299121"/>
              <a:gd name="connsiteY5" fmla="*/ 128763 h 220203"/>
              <a:gd name="connsiteX6" fmla="*/ 1273368 w 1299121"/>
              <a:gd name="connsiteY6" fmla="*/ 154516 h 220203"/>
              <a:gd name="connsiteX7" fmla="*/ 25753 w 1299121"/>
              <a:gd name="connsiteY7" fmla="*/ 154516 h 220203"/>
              <a:gd name="connsiteX8" fmla="*/ 91440 w 1299121"/>
              <a:gd name="connsiteY8" fmla="*/ 220203 h 220203"/>
              <a:gd name="connsiteX0" fmla="*/ 63258 w 1362379"/>
              <a:gd name="connsiteY0" fmla="*/ 128763 h 220203"/>
              <a:gd name="connsiteX1" fmla="*/ 63258 w 1362379"/>
              <a:gd name="connsiteY1" fmla="*/ 25753 h 220203"/>
              <a:gd name="connsiteX2" fmla="*/ 89011 w 1362379"/>
              <a:gd name="connsiteY2" fmla="*/ 0 h 220203"/>
              <a:gd name="connsiteX3" fmla="*/ 1336626 w 1362379"/>
              <a:gd name="connsiteY3" fmla="*/ 0 h 220203"/>
              <a:gd name="connsiteX4" fmla="*/ 1362379 w 1362379"/>
              <a:gd name="connsiteY4" fmla="*/ 25753 h 220203"/>
              <a:gd name="connsiteX5" fmla="*/ 1362379 w 1362379"/>
              <a:gd name="connsiteY5" fmla="*/ 128763 h 220203"/>
              <a:gd name="connsiteX6" fmla="*/ 1336626 w 1362379"/>
              <a:gd name="connsiteY6" fmla="*/ 154516 h 220203"/>
              <a:gd name="connsiteX7" fmla="*/ 89011 w 1362379"/>
              <a:gd name="connsiteY7" fmla="*/ 154516 h 220203"/>
              <a:gd name="connsiteX8" fmla="*/ 106710 w 1362379"/>
              <a:gd name="connsiteY8" fmla="*/ 184525 h 220203"/>
              <a:gd name="connsiteX9" fmla="*/ 154698 w 1362379"/>
              <a:gd name="connsiteY9" fmla="*/ 220203 h 220203"/>
              <a:gd name="connsiteX0" fmla="*/ 49780 w 1348901"/>
              <a:gd name="connsiteY0" fmla="*/ 128763 h 220203"/>
              <a:gd name="connsiteX1" fmla="*/ 49780 w 1348901"/>
              <a:gd name="connsiteY1" fmla="*/ 25753 h 220203"/>
              <a:gd name="connsiteX2" fmla="*/ 75533 w 1348901"/>
              <a:gd name="connsiteY2" fmla="*/ 0 h 220203"/>
              <a:gd name="connsiteX3" fmla="*/ 1323148 w 1348901"/>
              <a:gd name="connsiteY3" fmla="*/ 0 h 220203"/>
              <a:gd name="connsiteX4" fmla="*/ 1348901 w 1348901"/>
              <a:gd name="connsiteY4" fmla="*/ 25753 h 220203"/>
              <a:gd name="connsiteX5" fmla="*/ 1348901 w 1348901"/>
              <a:gd name="connsiteY5" fmla="*/ 128763 h 220203"/>
              <a:gd name="connsiteX6" fmla="*/ 1323148 w 1348901"/>
              <a:gd name="connsiteY6" fmla="*/ 154516 h 220203"/>
              <a:gd name="connsiteX7" fmla="*/ 75533 w 1348901"/>
              <a:gd name="connsiteY7" fmla="*/ 154516 h 220203"/>
              <a:gd name="connsiteX8" fmla="*/ 141220 w 1348901"/>
              <a:gd name="connsiteY8" fmla="*/ 220203 h 220203"/>
              <a:gd name="connsiteX0" fmla="*/ 0 w 1299121"/>
              <a:gd name="connsiteY0" fmla="*/ 128763 h 154516"/>
              <a:gd name="connsiteX1" fmla="*/ 0 w 1299121"/>
              <a:gd name="connsiteY1" fmla="*/ 25753 h 154516"/>
              <a:gd name="connsiteX2" fmla="*/ 25753 w 1299121"/>
              <a:gd name="connsiteY2" fmla="*/ 0 h 154516"/>
              <a:gd name="connsiteX3" fmla="*/ 1273368 w 1299121"/>
              <a:gd name="connsiteY3" fmla="*/ 0 h 154516"/>
              <a:gd name="connsiteX4" fmla="*/ 1299121 w 1299121"/>
              <a:gd name="connsiteY4" fmla="*/ 25753 h 154516"/>
              <a:gd name="connsiteX5" fmla="*/ 1299121 w 1299121"/>
              <a:gd name="connsiteY5" fmla="*/ 128763 h 154516"/>
              <a:gd name="connsiteX6" fmla="*/ 1273368 w 1299121"/>
              <a:gd name="connsiteY6" fmla="*/ 154516 h 154516"/>
              <a:gd name="connsiteX7" fmla="*/ 25753 w 1299121"/>
              <a:gd name="connsiteY7" fmla="*/ 154516 h 154516"/>
              <a:gd name="connsiteX0" fmla="*/ 0 w 1299121"/>
              <a:gd name="connsiteY0" fmla="*/ 25753 h 154516"/>
              <a:gd name="connsiteX1" fmla="*/ 25753 w 1299121"/>
              <a:gd name="connsiteY1" fmla="*/ 0 h 154516"/>
              <a:gd name="connsiteX2" fmla="*/ 1273368 w 1299121"/>
              <a:gd name="connsiteY2" fmla="*/ 0 h 154516"/>
              <a:gd name="connsiteX3" fmla="*/ 1299121 w 1299121"/>
              <a:gd name="connsiteY3" fmla="*/ 25753 h 154516"/>
              <a:gd name="connsiteX4" fmla="*/ 1299121 w 1299121"/>
              <a:gd name="connsiteY4" fmla="*/ 128763 h 154516"/>
              <a:gd name="connsiteX5" fmla="*/ 1273368 w 1299121"/>
              <a:gd name="connsiteY5" fmla="*/ 154516 h 154516"/>
              <a:gd name="connsiteX6" fmla="*/ 25753 w 1299121"/>
              <a:gd name="connsiteY6" fmla="*/ 154516 h 154516"/>
              <a:gd name="connsiteX0" fmla="*/ 0 w 1273368"/>
              <a:gd name="connsiteY0" fmla="*/ 0 h 154516"/>
              <a:gd name="connsiteX1" fmla="*/ 1247615 w 1273368"/>
              <a:gd name="connsiteY1" fmla="*/ 0 h 154516"/>
              <a:gd name="connsiteX2" fmla="*/ 1273368 w 1273368"/>
              <a:gd name="connsiteY2" fmla="*/ 25753 h 154516"/>
              <a:gd name="connsiteX3" fmla="*/ 1273368 w 1273368"/>
              <a:gd name="connsiteY3" fmla="*/ 128763 h 154516"/>
              <a:gd name="connsiteX4" fmla="*/ 1247615 w 1273368"/>
              <a:gd name="connsiteY4" fmla="*/ 154516 h 154516"/>
              <a:gd name="connsiteX5" fmla="*/ 0 w 1273368"/>
              <a:gd name="connsiteY5" fmla="*/ 154516 h 15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368" h="154516">
                <a:moveTo>
                  <a:pt x="0" y="0"/>
                </a:moveTo>
                <a:lnTo>
                  <a:pt x="1247615" y="0"/>
                </a:lnTo>
                <a:cubicBezTo>
                  <a:pt x="1261838" y="0"/>
                  <a:pt x="1273368" y="11530"/>
                  <a:pt x="1273368" y="25753"/>
                </a:cubicBezTo>
                <a:lnTo>
                  <a:pt x="1273368" y="128763"/>
                </a:lnTo>
                <a:cubicBezTo>
                  <a:pt x="1273368" y="142986"/>
                  <a:pt x="1261838" y="154516"/>
                  <a:pt x="1247615" y="154516"/>
                </a:cubicBezTo>
                <a:lnTo>
                  <a:pt x="0" y="154516"/>
                </a:lnTo>
              </a:path>
            </a:pathLst>
          </a:custGeom>
          <a:ln>
            <a:noFill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linkedin.com/in/</a:t>
            </a:r>
            <a:r>
              <a:rPr lang="de-DE" sz="900" dirty="0" err="1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paulczodrowski</a:t>
            </a:r>
            <a:endParaRPr lang="de-DE" sz="900" dirty="0">
              <a:solidFill>
                <a:schemeClr val="tx1"/>
              </a:solidFill>
            </a:endParaRPr>
          </a:p>
        </p:txBody>
      </p:sp>
      <p:sp>
        <p:nvSpPr>
          <p:cNvPr id="22" name="Rechteck: abgerundete Ecken 38">
            <a:extLst>
              <a:ext uri="{FF2B5EF4-FFF2-40B4-BE49-F238E27FC236}">
                <a16:creationId xmlns:a16="http://schemas.microsoft.com/office/drawing/2014/main" id="{13E26D7B-17C7-9D6C-0D5D-D672A5E8B8E4}"/>
              </a:ext>
            </a:extLst>
          </p:cNvPr>
          <p:cNvSpPr/>
          <p:nvPr userDrawn="1"/>
        </p:nvSpPr>
        <p:spPr>
          <a:xfrm>
            <a:off x="6988151" y="5630403"/>
            <a:ext cx="1800000" cy="190800"/>
          </a:xfrm>
          <a:custGeom>
            <a:avLst/>
            <a:gdLst>
              <a:gd name="connsiteX0" fmla="*/ 0 w 1299121"/>
              <a:gd name="connsiteY0" fmla="*/ 25753 h 154516"/>
              <a:gd name="connsiteX1" fmla="*/ 25753 w 1299121"/>
              <a:gd name="connsiteY1" fmla="*/ 0 h 154516"/>
              <a:gd name="connsiteX2" fmla="*/ 1273368 w 1299121"/>
              <a:gd name="connsiteY2" fmla="*/ 0 h 154516"/>
              <a:gd name="connsiteX3" fmla="*/ 1299121 w 1299121"/>
              <a:gd name="connsiteY3" fmla="*/ 25753 h 154516"/>
              <a:gd name="connsiteX4" fmla="*/ 1299121 w 1299121"/>
              <a:gd name="connsiteY4" fmla="*/ 128763 h 154516"/>
              <a:gd name="connsiteX5" fmla="*/ 1273368 w 1299121"/>
              <a:gd name="connsiteY5" fmla="*/ 154516 h 154516"/>
              <a:gd name="connsiteX6" fmla="*/ 25753 w 1299121"/>
              <a:gd name="connsiteY6" fmla="*/ 154516 h 154516"/>
              <a:gd name="connsiteX7" fmla="*/ 0 w 1299121"/>
              <a:gd name="connsiteY7" fmla="*/ 128763 h 154516"/>
              <a:gd name="connsiteX8" fmla="*/ 0 w 1299121"/>
              <a:gd name="connsiteY8" fmla="*/ 25753 h 154516"/>
              <a:gd name="connsiteX0" fmla="*/ 0 w 1299121"/>
              <a:gd name="connsiteY0" fmla="*/ 128763 h 220203"/>
              <a:gd name="connsiteX1" fmla="*/ 0 w 1299121"/>
              <a:gd name="connsiteY1" fmla="*/ 25753 h 220203"/>
              <a:gd name="connsiteX2" fmla="*/ 25753 w 1299121"/>
              <a:gd name="connsiteY2" fmla="*/ 0 h 220203"/>
              <a:gd name="connsiteX3" fmla="*/ 1273368 w 1299121"/>
              <a:gd name="connsiteY3" fmla="*/ 0 h 220203"/>
              <a:gd name="connsiteX4" fmla="*/ 1299121 w 1299121"/>
              <a:gd name="connsiteY4" fmla="*/ 25753 h 220203"/>
              <a:gd name="connsiteX5" fmla="*/ 1299121 w 1299121"/>
              <a:gd name="connsiteY5" fmla="*/ 128763 h 220203"/>
              <a:gd name="connsiteX6" fmla="*/ 1273368 w 1299121"/>
              <a:gd name="connsiteY6" fmla="*/ 154516 h 220203"/>
              <a:gd name="connsiteX7" fmla="*/ 25753 w 1299121"/>
              <a:gd name="connsiteY7" fmla="*/ 154516 h 220203"/>
              <a:gd name="connsiteX8" fmla="*/ 91440 w 1299121"/>
              <a:gd name="connsiteY8" fmla="*/ 220203 h 220203"/>
              <a:gd name="connsiteX0" fmla="*/ 63258 w 1362379"/>
              <a:gd name="connsiteY0" fmla="*/ 128763 h 220203"/>
              <a:gd name="connsiteX1" fmla="*/ 63258 w 1362379"/>
              <a:gd name="connsiteY1" fmla="*/ 25753 h 220203"/>
              <a:gd name="connsiteX2" fmla="*/ 89011 w 1362379"/>
              <a:gd name="connsiteY2" fmla="*/ 0 h 220203"/>
              <a:gd name="connsiteX3" fmla="*/ 1336626 w 1362379"/>
              <a:gd name="connsiteY3" fmla="*/ 0 h 220203"/>
              <a:gd name="connsiteX4" fmla="*/ 1362379 w 1362379"/>
              <a:gd name="connsiteY4" fmla="*/ 25753 h 220203"/>
              <a:gd name="connsiteX5" fmla="*/ 1362379 w 1362379"/>
              <a:gd name="connsiteY5" fmla="*/ 128763 h 220203"/>
              <a:gd name="connsiteX6" fmla="*/ 1336626 w 1362379"/>
              <a:gd name="connsiteY6" fmla="*/ 154516 h 220203"/>
              <a:gd name="connsiteX7" fmla="*/ 89011 w 1362379"/>
              <a:gd name="connsiteY7" fmla="*/ 154516 h 220203"/>
              <a:gd name="connsiteX8" fmla="*/ 106710 w 1362379"/>
              <a:gd name="connsiteY8" fmla="*/ 184525 h 220203"/>
              <a:gd name="connsiteX9" fmla="*/ 154698 w 1362379"/>
              <a:gd name="connsiteY9" fmla="*/ 220203 h 220203"/>
              <a:gd name="connsiteX0" fmla="*/ 49780 w 1348901"/>
              <a:gd name="connsiteY0" fmla="*/ 128763 h 220203"/>
              <a:gd name="connsiteX1" fmla="*/ 49780 w 1348901"/>
              <a:gd name="connsiteY1" fmla="*/ 25753 h 220203"/>
              <a:gd name="connsiteX2" fmla="*/ 75533 w 1348901"/>
              <a:gd name="connsiteY2" fmla="*/ 0 h 220203"/>
              <a:gd name="connsiteX3" fmla="*/ 1323148 w 1348901"/>
              <a:gd name="connsiteY3" fmla="*/ 0 h 220203"/>
              <a:gd name="connsiteX4" fmla="*/ 1348901 w 1348901"/>
              <a:gd name="connsiteY4" fmla="*/ 25753 h 220203"/>
              <a:gd name="connsiteX5" fmla="*/ 1348901 w 1348901"/>
              <a:gd name="connsiteY5" fmla="*/ 128763 h 220203"/>
              <a:gd name="connsiteX6" fmla="*/ 1323148 w 1348901"/>
              <a:gd name="connsiteY6" fmla="*/ 154516 h 220203"/>
              <a:gd name="connsiteX7" fmla="*/ 75533 w 1348901"/>
              <a:gd name="connsiteY7" fmla="*/ 154516 h 220203"/>
              <a:gd name="connsiteX8" fmla="*/ 141220 w 1348901"/>
              <a:gd name="connsiteY8" fmla="*/ 220203 h 220203"/>
              <a:gd name="connsiteX0" fmla="*/ 0 w 1299121"/>
              <a:gd name="connsiteY0" fmla="*/ 128763 h 154516"/>
              <a:gd name="connsiteX1" fmla="*/ 0 w 1299121"/>
              <a:gd name="connsiteY1" fmla="*/ 25753 h 154516"/>
              <a:gd name="connsiteX2" fmla="*/ 25753 w 1299121"/>
              <a:gd name="connsiteY2" fmla="*/ 0 h 154516"/>
              <a:gd name="connsiteX3" fmla="*/ 1273368 w 1299121"/>
              <a:gd name="connsiteY3" fmla="*/ 0 h 154516"/>
              <a:gd name="connsiteX4" fmla="*/ 1299121 w 1299121"/>
              <a:gd name="connsiteY4" fmla="*/ 25753 h 154516"/>
              <a:gd name="connsiteX5" fmla="*/ 1299121 w 1299121"/>
              <a:gd name="connsiteY5" fmla="*/ 128763 h 154516"/>
              <a:gd name="connsiteX6" fmla="*/ 1273368 w 1299121"/>
              <a:gd name="connsiteY6" fmla="*/ 154516 h 154516"/>
              <a:gd name="connsiteX7" fmla="*/ 25753 w 1299121"/>
              <a:gd name="connsiteY7" fmla="*/ 154516 h 154516"/>
              <a:gd name="connsiteX0" fmla="*/ 0 w 1299121"/>
              <a:gd name="connsiteY0" fmla="*/ 25753 h 154516"/>
              <a:gd name="connsiteX1" fmla="*/ 25753 w 1299121"/>
              <a:gd name="connsiteY1" fmla="*/ 0 h 154516"/>
              <a:gd name="connsiteX2" fmla="*/ 1273368 w 1299121"/>
              <a:gd name="connsiteY2" fmla="*/ 0 h 154516"/>
              <a:gd name="connsiteX3" fmla="*/ 1299121 w 1299121"/>
              <a:gd name="connsiteY3" fmla="*/ 25753 h 154516"/>
              <a:gd name="connsiteX4" fmla="*/ 1299121 w 1299121"/>
              <a:gd name="connsiteY4" fmla="*/ 128763 h 154516"/>
              <a:gd name="connsiteX5" fmla="*/ 1273368 w 1299121"/>
              <a:gd name="connsiteY5" fmla="*/ 154516 h 154516"/>
              <a:gd name="connsiteX6" fmla="*/ 25753 w 1299121"/>
              <a:gd name="connsiteY6" fmla="*/ 154516 h 154516"/>
              <a:gd name="connsiteX0" fmla="*/ 0 w 1273368"/>
              <a:gd name="connsiteY0" fmla="*/ 0 h 154516"/>
              <a:gd name="connsiteX1" fmla="*/ 1247615 w 1273368"/>
              <a:gd name="connsiteY1" fmla="*/ 0 h 154516"/>
              <a:gd name="connsiteX2" fmla="*/ 1273368 w 1273368"/>
              <a:gd name="connsiteY2" fmla="*/ 25753 h 154516"/>
              <a:gd name="connsiteX3" fmla="*/ 1273368 w 1273368"/>
              <a:gd name="connsiteY3" fmla="*/ 128763 h 154516"/>
              <a:gd name="connsiteX4" fmla="*/ 1247615 w 1273368"/>
              <a:gd name="connsiteY4" fmla="*/ 154516 h 154516"/>
              <a:gd name="connsiteX5" fmla="*/ 0 w 1273368"/>
              <a:gd name="connsiteY5" fmla="*/ 154516 h 15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3368" h="154516">
                <a:moveTo>
                  <a:pt x="0" y="0"/>
                </a:moveTo>
                <a:lnTo>
                  <a:pt x="1247615" y="0"/>
                </a:lnTo>
                <a:cubicBezTo>
                  <a:pt x="1261838" y="0"/>
                  <a:pt x="1273368" y="11530"/>
                  <a:pt x="1273368" y="25753"/>
                </a:cubicBezTo>
                <a:lnTo>
                  <a:pt x="1273368" y="128763"/>
                </a:lnTo>
                <a:cubicBezTo>
                  <a:pt x="1273368" y="142986"/>
                  <a:pt x="1261838" y="154516"/>
                  <a:pt x="1247615" y="154516"/>
                </a:cubicBezTo>
                <a:lnTo>
                  <a:pt x="0" y="154516"/>
                </a:lnTo>
              </a:path>
            </a:pathLst>
          </a:custGeom>
          <a:ln>
            <a:noFill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twitter.com/CzodrowskiPaul</a:t>
            </a:r>
            <a:endParaRPr lang="de-DE" sz="900" dirty="0">
              <a:solidFill>
                <a:schemeClr val="tx1"/>
              </a:solidFill>
            </a:endParaRPr>
          </a:p>
        </p:txBody>
      </p:sp>
      <p:pic>
        <p:nvPicPr>
          <p:cNvPr id="24" name="Grafik 23">
            <a:hlinkClick r:id="rId6"/>
            <a:extLst>
              <a:ext uri="{FF2B5EF4-FFF2-40B4-BE49-F238E27FC236}">
                <a16:creationId xmlns:a16="http://schemas.microsoft.com/office/drawing/2014/main" id="{B6564B50-5CB9-5064-D612-68A7747DDFA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26" y="4782880"/>
            <a:ext cx="468000" cy="468000"/>
          </a:xfrm>
          <a:prstGeom prst="rect">
            <a:avLst/>
          </a:prstGeom>
        </p:spPr>
      </p:pic>
      <p:pic>
        <p:nvPicPr>
          <p:cNvPr id="26" name="Grafik 25">
            <a:hlinkClick r:id="rId7"/>
            <a:extLst>
              <a:ext uri="{FF2B5EF4-FFF2-40B4-BE49-F238E27FC236}">
                <a16:creationId xmlns:a16="http://schemas.microsoft.com/office/drawing/2014/main" id="{B553B0F2-7001-2002-CE4F-A05240BFA55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26" y="5509271"/>
            <a:ext cx="468000" cy="468000"/>
          </a:xfrm>
          <a:prstGeom prst="rect">
            <a:avLst/>
          </a:prstGeom>
        </p:spPr>
      </p:pic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A0EDAF93-8E05-3418-7C3A-ED135E9CC2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44842"/>
            <a:ext cx="5578642" cy="1584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pic>
        <p:nvPicPr>
          <p:cNvPr id="3" name="Grafik 2" descr="Ein Bild, das Text enthält.">
            <a:extLst>
              <a:ext uri="{FF2B5EF4-FFF2-40B4-BE49-F238E27FC236}">
                <a16:creationId xmlns:a16="http://schemas.microsoft.com/office/drawing/2014/main" id="{A46E9F69-568C-4FC5-B313-EAB8FA38163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12000"/>
          </a:blip>
          <a:stretch>
            <a:fillRect/>
          </a:stretch>
        </p:blipFill>
        <p:spPr>
          <a:xfrm>
            <a:off x="1134979" y="899911"/>
            <a:ext cx="4245429" cy="50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4E7DF-04C4-3D0A-4FBD-CEF35110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F679A9-47C0-B7B3-06CF-CAF006391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9329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CA1CC1-2AD1-4AB9-BABB-914C56D830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020" y="1743605"/>
            <a:ext cx="7766579" cy="28664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B8898"/>
                </a:solidFill>
                <a:latin typeface="Mercury SSm A"/>
              </a:defRPr>
            </a:lvl1pPr>
            <a:lvl2pPr>
              <a:defRPr>
                <a:solidFill>
                  <a:srgbClr val="7B8898"/>
                </a:solidFill>
              </a:defRPr>
            </a:lvl2pPr>
            <a:lvl3pPr>
              <a:defRPr>
                <a:solidFill>
                  <a:srgbClr val="7B8898"/>
                </a:solidFill>
              </a:defRPr>
            </a:lvl3pPr>
            <a:lvl4pPr>
              <a:defRPr>
                <a:solidFill>
                  <a:srgbClr val="7B8898"/>
                </a:solidFill>
              </a:defRPr>
            </a:lvl4pPr>
            <a:lvl5pPr>
              <a:defRPr>
                <a:solidFill>
                  <a:srgbClr val="7B8898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FB1448-4D7C-4C2F-AD0A-F8ACF801A0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805" y="227807"/>
            <a:ext cx="2828395" cy="377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sz="2800" dirty="0">
                <a:solidFill>
                  <a:schemeClr val="accent2"/>
                </a:solidFill>
              </a:rPr>
              <a:t>Überschrift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780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F679A9-47C0-B7B3-06CF-CAF006391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383" y="2444221"/>
            <a:ext cx="10545234" cy="364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3655DB-2661-FE82-3E36-A6AF48D0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67" y="111865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C4953D1-DDA7-45E0-843A-BF66A08876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805" y="227807"/>
            <a:ext cx="2828395" cy="377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sz="2800" dirty="0">
                <a:solidFill>
                  <a:schemeClr val="accent2"/>
                </a:solidFill>
              </a:rPr>
              <a:t>Überschrift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704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86C6CE-E370-E17C-14CB-982D7966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DC1D04-35CF-60B0-6911-A4CA1D1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F8FB3DC0-A223-4D32-AE38-19D1CC0E7E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805" y="227807"/>
            <a:ext cx="2828395" cy="377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sz="2800" dirty="0">
                <a:solidFill>
                  <a:schemeClr val="accent2"/>
                </a:solidFill>
              </a:rPr>
              <a:t>Überschrift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184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A1A9B-33DE-176C-21E2-C9AB2E1AB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569592-6AC7-67A8-A3A2-9C41C106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263F918B-0C29-4057-883B-444686F30F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805" y="227807"/>
            <a:ext cx="7315728" cy="377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sz="2800" dirty="0">
                <a:solidFill>
                  <a:schemeClr val="accent2"/>
                </a:solidFill>
              </a:rPr>
              <a:t>Überschrift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402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435679-2A69-1FC0-8BE3-28229C2F4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BE20E35-9318-1C64-78C9-4D56F4874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A2BD01-E468-6E71-E27F-99C8EC8F5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9B61B7C-C4E2-B42D-4460-09FC0B653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3BA1EF3-28FD-44A0-BA89-8EF3BE1B9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805" y="227807"/>
            <a:ext cx="2828395" cy="377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sz="2800" dirty="0">
                <a:solidFill>
                  <a:schemeClr val="accent2"/>
                </a:solidFill>
              </a:rPr>
              <a:t>Überschrift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200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sv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9873C29-B3AA-FF65-E944-E777D85D27F3}"/>
              </a:ext>
            </a:extLst>
          </p:cNvPr>
          <p:cNvGrpSpPr/>
          <p:nvPr userDrawn="1"/>
        </p:nvGrpSpPr>
        <p:grpSpPr>
          <a:xfrm>
            <a:off x="10221776" y="0"/>
            <a:ext cx="1970224" cy="1080000"/>
            <a:chOff x="10221776" y="0"/>
            <a:chExt cx="1970224" cy="1080000"/>
          </a:xfrm>
        </p:grpSpPr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4EBCEDC8-3B8D-E9E4-F69B-D2EFCADE8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776" y="0"/>
              <a:ext cx="890224" cy="10800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6301FC0-5BC7-DEBD-55AD-5C8B039E7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000" y="0"/>
              <a:ext cx="1080000" cy="1080000"/>
            </a:xfrm>
            <a:prstGeom prst="rect">
              <a:avLst/>
            </a:prstGeom>
          </p:spPr>
        </p:pic>
      </p:grpSp>
      <p:sp>
        <p:nvSpPr>
          <p:cNvPr id="5" name="Rectangle 11">
            <a:extLst>
              <a:ext uri="{FF2B5EF4-FFF2-40B4-BE49-F238E27FC236}">
                <a16:creationId xmlns:a16="http://schemas.microsoft.com/office/drawing/2014/main" id="{5CACB4FC-BFF7-4262-A91F-929B7983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72988"/>
            <a:ext cx="12192000" cy="38501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5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9873C29-B3AA-FF65-E944-E777D85D27F3}"/>
              </a:ext>
            </a:extLst>
          </p:cNvPr>
          <p:cNvGrpSpPr/>
          <p:nvPr userDrawn="1"/>
        </p:nvGrpSpPr>
        <p:grpSpPr>
          <a:xfrm>
            <a:off x="10221776" y="0"/>
            <a:ext cx="1970224" cy="1080000"/>
            <a:chOff x="10221776" y="0"/>
            <a:chExt cx="1970224" cy="1080000"/>
          </a:xfrm>
        </p:grpSpPr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4EBCEDC8-3B8D-E9E4-F69B-D2EFCADE89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776" y="0"/>
              <a:ext cx="890224" cy="1080000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A6301FC0-5BC7-DEBD-55AD-5C8B039E7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000" y="0"/>
              <a:ext cx="1080000" cy="1080000"/>
            </a:xfrm>
            <a:prstGeom prst="rect">
              <a:avLst/>
            </a:prstGeom>
          </p:spPr>
        </p:pic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0E27B81-9ABC-13D8-3729-DAAEAC250689}"/>
              </a:ext>
            </a:extLst>
          </p:cNvPr>
          <p:cNvCxnSpPr>
            <a:cxnSpLocks/>
          </p:cNvCxnSpPr>
          <p:nvPr userDrawn="1"/>
        </p:nvCxnSpPr>
        <p:spPr>
          <a:xfrm>
            <a:off x="493237" y="699026"/>
            <a:ext cx="9641418" cy="0"/>
          </a:xfrm>
          <a:prstGeom prst="line">
            <a:avLst/>
          </a:prstGeom>
          <a:ln w="12700">
            <a:solidFill>
              <a:schemeClr val="accent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4A65AAD-47DD-4CA2-E5C3-DDD2CDE19D44}"/>
              </a:ext>
            </a:extLst>
          </p:cNvPr>
          <p:cNvSpPr txBox="1">
            <a:spLocks/>
          </p:cNvSpPr>
          <p:nvPr userDrawn="1"/>
        </p:nvSpPr>
        <p:spPr>
          <a:xfrm>
            <a:off x="42334" y="238098"/>
            <a:ext cx="355600" cy="14713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5454931-1228-4363-A8E9-237FE4ECD02F}" type="slidenum">
              <a:rPr lang="de-DE" sz="1100" b="1" smtClean="0"/>
              <a:pPr algn="ctr"/>
              <a:t>‹#›</a:t>
            </a:fld>
            <a:endParaRPr lang="de-DE" b="1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6920F2D3-D5F1-407F-982C-7DDB69425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72989"/>
            <a:ext cx="12192000" cy="38501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Grafik 3" descr="Lesezeichen Silhouette">
            <a:extLst>
              <a:ext uri="{FF2B5EF4-FFF2-40B4-BE49-F238E27FC236}">
                <a16:creationId xmlns:a16="http://schemas.microsoft.com/office/drawing/2014/main" id="{B38DC524-C5AE-4F2F-8AB7-170B0BE6FB4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36866" y="-52916"/>
            <a:ext cx="721415" cy="7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3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knime.com/latest/pure_python_node_extensions_guide/#introduction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EBjerrum/scikit-mo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C805BB-B2EA-0EC1-9367-ED0D15297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RDKit UGM 2022</a:t>
            </a:r>
          </a:p>
          <a:p>
            <a:endParaRPr lang="de-DE" dirty="0"/>
          </a:p>
          <a:p>
            <a:r>
              <a:rPr lang="de-DE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Overview</a:t>
            </a:r>
            <a:r>
              <a:rPr lang="de-DE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by</a:t>
            </a:r>
            <a:r>
              <a:rPr lang="de-DE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Ash, Helge, Marcel and Son</a:t>
            </a:r>
            <a:endParaRPr lang="de-DE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48A031B-AB79-EC81-DD2C-0149C2653EF5}"/>
              </a:ext>
            </a:extLst>
          </p:cNvPr>
          <p:cNvSpPr/>
          <p:nvPr/>
        </p:nvSpPr>
        <p:spPr>
          <a:xfrm>
            <a:off x="6353092" y="4500438"/>
            <a:ext cx="2623931" cy="1693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22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Person, draußen, Baum, Gras enthält.&#10;&#10;Automatisch generierte Beschreibung">
            <a:extLst>
              <a:ext uri="{FF2B5EF4-FFF2-40B4-BE49-F238E27FC236}">
                <a16:creationId xmlns:a16="http://schemas.microsoft.com/office/drawing/2014/main" id="{21EAABD0-F66A-3F7E-A588-CFFD79322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" y="765705"/>
            <a:ext cx="5241511" cy="3931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11F7C1-EF35-A8BD-8A4D-5DA2EB38F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Key Notes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4585EA-26EF-D254-3F87-CBDF0083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26" y="765705"/>
            <a:ext cx="3328911" cy="3125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FD023A5-9CFB-9BBA-62D4-384C7F4F3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355" y="1213302"/>
            <a:ext cx="3516686" cy="2531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 descr="Ein Bild, das Text, Decke, Person, drinnen enthält.&#10;&#10;Automatisch generierte Beschreibung">
            <a:extLst>
              <a:ext uri="{FF2B5EF4-FFF2-40B4-BE49-F238E27FC236}">
                <a16:creationId xmlns:a16="http://schemas.microsoft.com/office/drawing/2014/main" id="{ACA4C445-2466-A75F-D5B1-C4ADCFF7CF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t="1549" r="754" b="1978"/>
          <a:stretch/>
        </p:blipFill>
        <p:spPr>
          <a:xfrm>
            <a:off x="4760119" y="3933825"/>
            <a:ext cx="7115176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B16D26A-C109-CDEC-999B-F8D17AD3530C}"/>
              </a:ext>
            </a:extLst>
          </p:cNvPr>
          <p:cNvSpPr txBox="1"/>
          <p:nvPr/>
        </p:nvSpPr>
        <p:spPr>
          <a:xfrm>
            <a:off x="1062135" y="4857176"/>
            <a:ext cx="26644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When</a:t>
            </a:r>
            <a:r>
              <a:rPr lang="de-DE" dirty="0"/>
              <a:t>:	12. – 14.10.2022</a:t>
            </a:r>
          </a:p>
          <a:p>
            <a:r>
              <a:rPr lang="de-DE" dirty="0" err="1"/>
              <a:t>Where</a:t>
            </a:r>
            <a:r>
              <a:rPr lang="de-DE" dirty="0"/>
              <a:t>:	</a:t>
            </a:r>
            <a:r>
              <a:rPr lang="de-DE" dirty="0" err="1"/>
              <a:t>artloft.berlin</a:t>
            </a:r>
            <a:endParaRPr lang="de-DE" dirty="0"/>
          </a:p>
          <a:p>
            <a:endParaRPr lang="de-DE" dirty="0"/>
          </a:p>
          <a:p>
            <a:r>
              <a:rPr lang="de-DE" dirty="0"/>
              <a:t>~130 in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attendies</a:t>
            </a:r>
            <a:endParaRPr lang="de-DE" dirty="0"/>
          </a:p>
          <a:p>
            <a:r>
              <a:rPr lang="de-DE" dirty="0"/>
              <a:t>~500 virtual </a:t>
            </a:r>
            <a:r>
              <a:rPr lang="de-DE" dirty="0" err="1"/>
              <a:t>attendies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D4F5BCC-6A68-57AD-1927-D39BFA1E69FE}"/>
              </a:ext>
            </a:extLst>
          </p:cNvPr>
          <p:cNvSpPr txBox="1"/>
          <p:nvPr/>
        </p:nvSpPr>
        <p:spPr>
          <a:xfrm>
            <a:off x="69959" y="6494842"/>
            <a:ext cx="2575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</a:rPr>
              <a:t>28.10.2022 – Marcel Baltruschat</a:t>
            </a:r>
          </a:p>
        </p:txBody>
      </p:sp>
    </p:spTree>
    <p:extLst>
      <p:ext uri="{BB962C8B-B14F-4D97-AF65-F5344CB8AC3E}">
        <p14:creationId xmlns:p14="http://schemas.microsoft.com/office/powerpoint/2010/main" val="175680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C17AA8-76E4-5AB3-DBAF-DE9562D2E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3313" r="7425" b="72493"/>
          <a:stretch/>
        </p:blipFill>
        <p:spPr>
          <a:xfrm>
            <a:off x="81447" y="747409"/>
            <a:ext cx="5381093" cy="1908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E15C94-4369-CF0F-A147-C788C65DDF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Posters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FCE7D0-19E6-8BB1-2F54-623DBEEFA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89537"/>
          <a:stretch/>
        </p:blipFill>
        <p:spPr>
          <a:xfrm>
            <a:off x="313110" y="2691924"/>
            <a:ext cx="9802495" cy="97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0BA4C9DA-8250-F12F-A926-00968289E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3510" r="11159" b="77743"/>
          <a:stretch/>
        </p:blipFill>
        <p:spPr>
          <a:xfrm>
            <a:off x="6096000" y="3724532"/>
            <a:ext cx="5213046" cy="155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F32744-FC12-9828-901D-AB9D69E1AC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66827"/>
          <a:stretch/>
        </p:blipFill>
        <p:spPr>
          <a:xfrm>
            <a:off x="5526150" y="1213742"/>
            <a:ext cx="6785113" cy="88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E46D16-6147-59DA-4805-855E58395A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6002" r="2530" b="80406"/>
          <a:stretch/>
        </p:blipFill>
        <p:spPr>
          <a:xfrm>
            <a:off x="81447" y="3922446"/>
            <a:ext cx="5682821" cy="107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1C59DED-161D-D88E-2FE9-48D056A01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7" y="5444154"/>
            <a:ext cx="12029106" cy="964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99F6C09-5076-3279-FF9B-99EA296D78D6}"/>
              </a:ext>
            </a:extLst>
          </p:cNvPr>
          <p:cNvSpPr txBox="1"/>
          <p:nvPr/>
        </p:nvSpPr>
        <p:spPr>
          <a:xfrm>
            <a:off x="69959" y="6494842"/>
            <a:ext cx="2575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</a:rPr>
              <a:t>28.10.2022 – Marcel Baltruschat</a:t>
            </a:r>
          </a:p>
        </p:txBody>
      </p:sp>
    </p:spTree>
    <p:extLst>
      <p:ext uri="{BB962C8B-B14F-4D97-AF65-F5344CB8AC3E}">
        <p14:creationId xmlns:p14="http://schemas.microsoft.com/office/powerpoint/2010/main" val="110245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E6D1444-E995-6112-B4B7-04794722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D62E7A-3CC0-8A0A-1DE3-77F0CCB353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805" y="227807"/>
            <a:ext cx="6797200" cy="377560"/>
          </a:xfrm>
        </p:spPr>
        <p:txBody>
          <a:bodyPr/>
          <a:lstStyle/>
          <a:p>
            <a:r>
              <a:rPr lang="de-DE" dirty="0" err="1"/>
              <a:t>Inverting</a:t>
            </a:r>
            <a:r>
              <a:rPr lang="de-DE" dirty="0"/>
              <a:t> </a:t>
            </a:r>
            <a:r>
              <a:rPr lang="de-DE" dirty="0" err="1"/>
              <a:t>circular</a:t>
            </a:r>
            <a:r>
              <a:rPr lang="de-DE" dirty="0"/>
              <a:t> </a:t>
            </a:r>
            <a:r>
              <a:rPr lang="de-DE" dirty="0" err="1"/>
              <a:t>fingerprints</a:t>
            </a:r>
            <a:r>
              <a:rPr lang="de-DE" dirty="0"/>
              <a:t> </a:t>
            </a:r>
            <a:r>
              <a:rPr lang="de-DE" dirty="0" err="1"/>
              <a:t>algorithmically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F9668C-22E8-A130-FEBE-4DFF8582E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7" t="22609" r="24478" b="24196"/>
          <a:stretch/>
        </p:blipFill>
        <p:spPr>
          <a:xfrm>
            <a:off x="56451" y="1065061"/>
            <a:ext cx="6022494" cy="26020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AAB6D6A-20DE-7E9E-797C-1415213E3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5" t="20449" r="18750" b="17152"/>
          <a:stretch/>
        </p:blipFill>
        <p:spPr>
          <a:xfrm>
            <a:off x="6066367" y="1105006"/>
            <a:ext cx="6074779" cy="281929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3128243-65C1-0F97-FBF9-8A7375827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68258"/>
            <a:ext cx="6357938" cy="16300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975E2E9-3D6C-3382-34CA-880E09545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191" y="4376227"/>
            <a:ext cx="5067130" cy="141444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9C47172-1B70-AE9C-9412-0FC961E41CEC}"/>
              </a:ext>
            </a:extLst>
          </p:cNvPr>
          <p:cNvSpPr txBox="1"/>
          <p:nvPr/>
        </p:nvSpPr>
        <p:spPr>
          <a:xfrm>
            <a:off x="69959" y="6494842"/>
            <a:ext cx="2575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</a:rPr>
              <a:t>28.10.2022 – Marcel Baltruschat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AE8E83-97D1-E91D-6228-8A12238FC3E8}"/>
              </a:ext>
            </a:extLst>
          </p:cNvPr>
          <p:cNvSpPr txBox="1"/>
          <p:nvPr/>
        </p:nvSpPr>
        <p:spPr>
          <a:xfrm>
            <a:off x="0" y="6002218"/>
            <a:ext cx="9939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https://www.dropbox.com/s/mx3k4mepa7hm8tb/ECFPInvert_RDKIT_UGM_poster.pdf</a:t>
            </a:r>
          </a:p>
        </p:txBody>
      </p:sp>
    </p:spTree>
    <p:extLst>
      <p:ext uri="{BB962C8B-B14F-4D97-AF65-F5344CB8AC3E}">
        <p14:creationId xmlns:p14="http://schemas.microsoft.com/office/powerpoint/2010/main" val="173409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08FF41-65C4-CA1C-572B-A7D2876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383" y="1078833"/>
            <a:ext cx="10545234" cy="5013464"/>
          </a:xfrm>
        </p:spPr>
        <p:txBody>
          <a:bodyPr/>
          <a:lstStyle/>
          <a:p>
            <a:r>
              <a:rPr lang="de-DE" dirty="0"/>
              <a:t>Setup and </a:t>
            </a:r>
            <a:r>
              <a:rPr lang="de-DE" dirty="0" err="1"/>
              <a:t>tutorial</a:t>
            </a:r>
            <a:r>
              <a:rPr lang="de-DE" dirty="0"/>
              <a:t> </a:t>
            </a:r>
            <a:r>
              <a:rPr lang="de-DE" dirty="0" err="1"/>
              <a:t>explained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https://docs.knime.com/latest/pure_python_node_extensions_guide/#introduction</a:t>
            </a:r>
            <a:r>
              <a:rPr lang="de-DE" dirty="0"/>
              <a:t> 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86147E-CFD6-5747-3BEC-583879D7F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805" y="227807"/>
            <a:ext cx="6372363" cy="377560"/>
          </a:xfrm>
        </p:spPr>
        <p:txBody>
          <a:bodyPr/>
          <a:lstStyle/>
          <a:p>
            <a:r>
              <a:rPr lang="de-DE" dirty="0"/>
              <a:t>Hackathon - KNIME Nodes in Python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AD5F48-C98B-898D-A40D-73E3D06BE381}"/>
              </a:ext>
            </a:extLst>
          </p:cNvPr>
          <p:cNvSpPr txBox="1"/>
          <p:nvPr/>
        </p:nvSpPr>
        <p:spPr>
          <a:xfrm>
            <a:off x="69959" y="6494842"/>
            <a:ext cx="2297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</a:rPr>
              <a:t>28.10.2022 – Helge Vatheuer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F85117-32C2-90D4-7458-98C26793E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3" y="106044"/>
            <a:ext cx="1607469" cy="4993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7E043C3-2C78-0E9B-FDEF-3DFE11AA3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72" y="2671989"/>
            <a:ext cx="4734370" cy="342030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F532CC3-4EEF-28ED-BD1E-15F246076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447" y="3332902"/>
            <a:ext cx="1336759" cy="10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8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0915A30B-AC59-766B-5FDA-FF669B7B1A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805" y="227807"/>
            <a:ext cx="6372363" cy="377560"/>
          </a:xfrm>
        </p:spPr>
        <p:txBody>
          <a:bodyPr/>
          <a:lstStyle/>
          <a:p>
            <a:r>
              <a:rPr lang="de-DE" dirty="0"/>
              <a:t>Hackathon - KNIME Nodes in Python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EDB7B94-EC3F-7EC1-8B0E-DDEA29D9F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563" y="106044"/>
            <a:ext cx="1607469" cy="49932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31AC4B5-A9F3-1C63-FF0D-1A5CF322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08" y="788048"/>
            <a:ext cx="5474994" cy="311419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CA49913-66B4-704F-A4FA-5E77D8542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0" y="3251133"/>
            <a:ext cx="2415448" cy="287923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737050-8184-04BF-E98E-75BCA2BC2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579" y="3974270"/>
            <a:ext cx="1966501" cy="215609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E7E3D02-EC5C-7BB4-374B-4F78FB137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027" y="3713337"/>
            <a:ext cx="4291341" cy="24170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0965609-A49F-922B-475D-C08C89C65E3C}"/>
              </a:ext>
            </a:extLst>
          </p:cNvPr>
          <p:cNvSpPr txBox="1"/>
          <p:nvPr/>
        </p:nvSpPr>
        <p:spPr>
          <a:xfrm>
            <a:off x="69959" y="6494842"/>
            <a:ext cx="2297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</a:rPr>
              <a:t>28.10.2022 – Helge Vatheuer</a:t>
            </a:r>
          </a:p>
        </p:txBody>
      </p:sp>
    </p:spTree>
    <p:extLst>
      <p:ext uri="{BB962C8B-B14F-4D97-AF65-F5344CB8AC3E}">
        <p14:creationId xmlns:p14="http://schemas.microsoft.com/office/powerpoint/2010/main" val="137740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775253-6918-1F08-4567-98572F57A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383" y="1216241"/>
            <a:ext cx="4654139" cy="4876055"/>
          </a:xfrm>
        </p:spPr>
        <p:txBody>
          <a:bodyPr/>
          <a:lstStyle/>
          <a:p>
            <a:r>
              <a:rPr lang="en-GB" sz="1800" dirty="0"/>
              <a:t>MELLODDY Consortium: Training a model </a:t>
            </a:r>
            <a:r>
              <a:rPr lang="en-GB" sz="1800" b="1" u="sng" dirty="0"/>
              <a:t>cross-pharma </a:t>
            </a:r>
            <a:r>
              <a:rPr lang="en-GB" sz="1800" dirty="0"/>
              <a:t>without compromising proprietary information.</a:t>
            </a:r>
          </a:p>
          <a:p>
            <a:r>
              <a:rPr lang="en-GB" sz="1800" dirty="0"/>
              <a:t>Landmark achievement in </a:t>
            </a:r>
            <a:r>
              <a:rPr lang="en-GB" sz="1800" b="1" u="sng" dirty="0"/>
              <a:t>federated learning.</a:t>
            </a:r>
          </a:p>
          <a:p>
            <a:r>
              <a:rPr lang="en-GB" sz="1800" dirty="0"/>
              <a:t>Some interesting details:</a:t>
            </a:r>
          </a:p>
          <a:p>
            <a:pPr lvl="1"/>
            <a:r>
              <a:rPr lang="en-GB" sz="1400" dirty="0"/>
              <a:t>Model is trained </a:t>
            </a:r>
            <a:r>
              <a:rPr lang="en-GB" sz="1400" b="1" u="sng" dirty="0"/>
              <a:t>without</a:t>
            </a:r>
            <a:r>
              <a:rPr lang="en-GB" sz="1400" dirty="0"/>
              <a:t> pharma sharing data with each other.</a:t>
            </a:r>
          </a:p>
          <a:p>
            <a:pPr lvl="1"/>
            <a:r>
              <a:rPr lang="en-GB" sz="1400" dirty="0"/>
              <a:t>The model is designed such that it </a:t>
            </a:r>
            <a:r>
              <a:rPr lang="en-GB" sz="1400" b="1" u="sng" dirty="0"/>
              <a:t>encourages pharma to share</a:t>
            </a:r>
            <a:r>
              <a:rPr lang="en-GB" sz="1400" dirty="0"/>
              <a:t> data.</a:t>
            </a:r>
          </a:p>
          <a:p>
            <a:r>
              <a:rPr lang="en-GB" sz="1800" dirty="0"/>
              <a:t>Some stats:</a:t>
            </a:r>
          </a:p>
          <a:p>
            <a:pPr lvl="1"/>
            <a:r>
              <a:rPr lang="en-GB" sz="1400" b="1" u="sng" dirty="0"/>
              <a:t>2.6+ billion </a:t>
            </a:r>
            <a:r>
              <a:rPr lang="en-GB" sz="1400" dirty="0"/>
              <a:t>confidential experimental activity data points,</a:t>
            </a:r>
          </a:p>
          <a:p>
            <a:pPr lvl="1"/>
            <a:r>
              <a:rPr lang="en-GB" sz="1400" dirty="0"/>
              <a:t>Documenting </a:t>
            </a:r>
            <a:r>
              <a:rPr lang="en-GB" sz="1400" b="1" u="sng" dirty="0"/>
              <a:t>21+ million </a:t>
            </a:r>
            <a:r>
              <a:rPr lang="en-GB" sz="1400" dirty="0"/>
              <a:t>physical small molecules and </a:t>
            </a:r>
            <a:r>
              <a:rPr lang="en-GB" sz="1400" b="1" u="sng" dirty="0"/>
              <a:t>40+ thousand</a:t>
            </a:r>
            <a:r>
              <a:rPr lang="en-GB" sz="1400" dirty="0"/>
              <a:t> assays in on-target and secondary pharmacodynamics and pharmacokinetics.</a:t>
            </a:r>
          </a:p>
          <a:p>
            <a:r>
              <a:rPr lang="en-GB" sz="1600" dirty="0"/>
              <a:t>https://chemrxiv.org/engage/chemrxiv/article-details/6345c0f91f323d61d7567624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F9615-6AE6-5134-DAF0-0854192EE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805" y="227807"/>
            <a:ext cx="3489535" cy="377560"/>
          </a:xfrm>
        </p:spPr>
        <p:txBody>
          <a:bodyPr/>
          <a:lstStyle/>
          <a:p>
            <a:r>
              <a:rPr lang="en-GB" dirty="0"/>
              <a:t>Son’s talk highlight</a:t>
            </a:r>
          </a:p>
        </p:txBody>
      </p:sp>
      <p:sp>
        <p:nvSpPr>
          <p:cNvPr id="5" name="Textfeld 18">
            <a:extLst>
              <a:ext uri="{FF2B5EF4-FFF2-40B4-BE49-F238E27FC236}">
                <a16:creationId xmlns:a16="http://schemas.microsoft.com/office/drawing/2014/main" id="{D0A88730-29BA-31A6-3DA7-B4FD2BEB408A}"/>
              </a:ext>
            </a:extLst>
          </p:cNvPr>
          <p:cNvSpPr txBox="1"/>
          <p:nvPr/>
        </p:nvSpPr>
        <p:spPr>
          <a:xfrm>
            <a:off x="69959" y="6494842"/>
            <a:ext cx="1678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28.10.2022 – Son Ha</a:t>
            </a:r>
          </a:p>
        </p:txBody>
      </p:sp>
      <p:pic>
        <p:nvPicPr>
          <p:cNvPr id="1026" name="Picture 2" descr="MELLODDY">
            <a:extLst>
              <a:ext uri="{FF2B5EF4-FFF2-40B4-BE49-F238E27FC236}">
                <a16:creationId xmlns:a16="http://schemas.microsoft.com/office/drawing/2014/main" id="{716A6E46-8F09-05A5-81B6-024FF03A3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46" y="1216241"/>
            <a:ext cx="2441359" cy="6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5949F01-C6CA-697F-2B18-6662FB9F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844" y="1216241"/>
            <a:ext cx="3085462" cy="1953087"/>
          </a:xfrm>
          <a:prstGeom prst="rect">
            <a:avLst/>
          </a:prstGeom>
        </p:spPr>
      </p:pic>
      <p:pic>
        <p:nvPicPr>
          <p:cNvPr id="7" name="Picture 2" descr="Year 3 Announcement — MELLODDY">
            <a:extLst>
              <a:ext uri="{FF2B5EF4-FFF2-40B4-BE49-F238E27FC236}">
                <a16:creationId xmlns:a16="http://schemas.microsoft.com/office/drawing/2014/main" id="{02F1EF94-1D38-D011-1BF9-B1BF3B5D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493" y="3586579"/>
            <a:ext cx="5711814" cy="237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6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5950CB-F020-F942-9843-E3D3FE303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382" y="1189609"/>
            <a:ext cx="10841875" cy="1979719"/>
          </a:xfrm>
        </p:spPr>
        <p:txBody>
          <a:bodyPr/>
          <a:lstStyle/>
          <a:p>
            <a:r>
              <a:rPr lang="en-GB" sz="1800" b="1" u="sng" dirty="0"/>
              <a:t>Scikit-mol</a:t>
            </a:r>
            <a:r>
              <a:rPr lang="en-GB" sz="1800" dirty="0"/>
              <a:t>: Scikit-Learn classes for molecular vectorization using </a:t>
            </a:r>
            <a:r>
              <a:rPr lang="en-GB" sz="1800" dirty="0" err="1"/>
              <a:t>RDKit</a:t>
            </a:r>
            <a:r>
              <a:rPr lang="en-GB" sz="1800" dirty="0"/>
              <a:t>.</a:t>
            </a:r>
          </a:p>
          <a:p>
            <a:r>
              <a:rPr lang="en-GB" sz="1800" dirty="0"/>
              <a:t>Benefit: </a:t>
            </a:r>
          </a:p>
          <a:p>
            <a:pPr lvl="1"/>
            <a:r>
              <a:rPr lang="en-GB" sz="1400" dirty="0"/>
              <a:t>Make </a:t>
            </a:r>
            <a:r>
              <a:rPr lang="en-GB" sz="1400" b="1" u="sng" dirty="0" err="1"/>
              <a:t>Sklearn</a:t>
            </a:r>
            <a:r>
              <a:rPr lang="en-GB" sz="1400" b="1" u="sng" dirty="0"/>
              <a:t> works directly with SMILES strings or </a:t>
            </a:r>
            <a:r>
              <a:rPr lang="en-GB" sz="1400" b="1" u="sng" dirty="0" err="1"/>
              <a:t>RDKit</a:t>
            </a:r>
            <a:r>
              <a:rPr lang="en-GB" sz="1400" b="1" u="sng" dirty="0"/>
              <a:t> mol</a:t>
            </a:r>
            <a:r>
              <a:rPr lang="en-GB" sz="1400" dirty="0"/>
              <a:t>, without external fingerprinting steps.</a:t>
            </a:r>
          </a:p>
          <a:p>
            <a:pPr lvl="1"/>
            <a:r>
              <a:rPr lang="en-GB" sz="1400" dirty="0"/>
              <a:t>Make </a:t>
            </a:r>
            <a:r>
              <a:rPr lang="en-GB" sz="1400" dirty="0" err="1"/>
              <a:t>RDKit</a:t>
            </a:r>
            <a:r>
              <a:rPr lang="en-GB" sz="1400" dirty="0"/>
              <a:t> molecule transformers (and other utils) </a:t>
            </a:r>
            <a:r>
              <a:rPr lang="en-GB" sz="1400" b="1" u="sng" dirty="0" err="1"/>
              <a:t>Sklearn</a:t>
            </a:r>
            <a:r>
              <a:rPr lang="en-GB" sz="1400" b="1" u="sng" dirty="0"/>
              <a:t>-compatible</a:t>
            </a:r>
            <a:r>
              <a:rPr lang="en-GB" sz="1400" dirty="0"/>
              <a:t>.</a:t>
            </a:r>
          </a:p>
          <a:p>
            <a:r>
              <a:rPr lang="en-GB" sz="1800" dirty="0"/>
              <a:t>GitHub link: </a:t>
            </a:r>
            <a:r>
              <a:rPr lang="en-GB" sz="1800" dirty="0">
                <a:hlinkClick r:id="rId2"/>
              </a:rPr>
              <a:t>https://github.com/EBjerrum/scikit-mol</a:t>
            </a:r>
            <a:r>
              <a:rPr lang="en-GB" sz="1800" dirty="0"/>
              <a:t> (Still in beta)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4B304-8894-B4AB-3567-954668CE23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804" y="227807"/>
            <a:ext cx="4572611" cy="377560"/>
          </a:xfrm>
        </p:spPr>
        <p:txBody>
          <a:bodyPr/>
          <a:lstStyle/>
          <a:p>
            <a:r>
              <a:rPr lang="en-GB" dirty="0"/>
              <a:t>Son’s hackathon highlight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F5556B-995A-58AC-0C3B-8DF78D3A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5" y="3189303"/>
            <a:ext cx="6370765" cy="141572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1EE7F4-63F5-4D55-42D8-5D9DC8FFE4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4"/>
          <a:stretch/>
        </p:blipFill>
        <p:spPr>
          <a:xfrm>
            <a:off x="7500838" y="3169328"/>
            <a:ext cx="3867780" cy="24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C805BB-B2EA-0EC1-9367-ED0D15297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636921"/>
            <a:ext cx="5578642" cy="1584158"/>
          </a:xfrm>
        </p:spPr>
        <p:txBody>
          <a:bodyPr/>
          <a:lstStyle/>
          <a:p>
            <a:r>
              <a:rPr lang="de-DE" dirty="0"/>
              <a:t>Thank you for your attention!</a:t>
            </a:r>
            <a:endParaRPr lang="de-DE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48A031B-AB79-EC81-DD2C-0149C2653EF5}"/>
              </a:ext>
            </a:extLst>
          </p:cNvPr>
          <p:cNvSpPr/>
          <p:nvPr/>
        </p:nvSpPr>
        <p:spPr>
          <a:xfrm>
            <a:off x="6353092" y="4500438"/>
            <a:ext cx="2623931" cy="1693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92445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Czodrowskilab">
      <a:dk1>
        <a:sysClr val="windowText" lastClr="000000"/>
      </a:dk1>
      <a:lt1>
        <a:sysClr val="window" lastClr="FFFFFF"/>
      </a:lt1>
      <a:dk2>
        <a:srgbClr val="7B8898"/>
      </a:dk2>
      <a:lt2>
        <a:srgbClr val="E7E6E6"/>
      </a:lt2>
      <a:accent1>
        <a:srgbClr val="C10A26"/>
      </a:accent1>
      <a:accent2>
        <a:srgbClr val="0FC194"/>
      </a:accent2>
      <a:accent3>
        <a:srgbClr val="0000FF"/>
      </a:accent3>
      <a:accent4>
        <a:srgbClr val="F03E6B"/>
      </a:accent4>
      <a:accent5>
        <a:srgbClr val="5B9BD5"/>
      </a:accent5>
      <a:accent6>
        <a:srgbClr val="3EF5D9"/>
      </a:accent6>
      <a:hlink>
        <a:srgbClr val="0563C1"/>
      </a:hlink>
      <a:folHlink>
        <a:srgbClr val="954F72"/>
      </a:folHlink>
    </a:clrScheme>
    <a:fontScheme name="Czodrowskilab">
      <a:majorFont>
        <a:latin typeface="Calibri Light (Überschriften)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D03A3F5-A541-482F-8D17-14EB40A13286}" vid="{472170A7-18C3-4136-BD68-6371631ED6C9}"/>
    </a:ext>
  </a:extLst>
</a:theme>
</file>

<file path=ppt/theme/theme2.xml><?xml version="1.0" encoding="utf-8"?>
<a:theme xmlns:a="http://schemas.openxmlformats.org/drawingml/2006/main" name="1_Benutzerdefiniertes Design">
  <a:themeElements>
    <a:clrScheme name="Czodrowskilab">
      <a:dk1>
        <a:srgbClr val="7B8898"/>
      </a:dk1>
      <a:lt1>
        <a:sysClr val="window" lastClr="FFFFFF"/>
      </a:lt1>
      <a:dk2>
        <a:srgbClr val="7B8898"/>
      </a:dk2>
      <a:lt2>
        <a:srgbClr val="E7E6E6"/>
      </a:lt2>
      <a:accent1>
        <a:srgbClr val="C10A26"/>
      </a:accent1>
      <a:accent2>
        <a:srgbClr val="0FC194"/>
      </a:accent2>
      <a:accent3>
        <a:srgbClr val="0000FF"/>
      </a:accent3>
      <a:accent4>
        <a:srgbClr val="F03E6B"/>
      </a:accent4>
      <a:accent5>
        <a:srgbClr val="5B9BD5"/>
      </a:accent5>
      <a:accent6>
        <a:srgbClr val="3EF5D9"/>
      </a:accent6>
      <a:hlink>
        <a:srgbClr val="0563C1"/>
      </a:hlink>
      <a:folHlink>
        <a:srgbClr val="954F72"/>
      </a:folHlink>
    </a:clrScheme>
    <a:fontScheme name="Czodrowskilab">
      <a:majorFont>
        <a:latin typeface="Calibri Light (Überschriften)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D03A3F5-A541-482F-8D17-14EB40A13286}" vid="{5294ECD2-6B9E-4E02-9981-72773A440B3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Czodrowskilab_pptx_template_16_9</Template>
  <TotalTime>42</TotalTime>
  <Words>284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AvenirNext LT Pro Medium</vt:lpstr>
      <vt:lpstr>Calibri</vt:lpstr>
      <vt:lpstr>Calibri Light (Überschriften)</vt:lpstr>
      <vt:lpstr>Corbel</vt:lpstr>
      <vt:lpstr>Mercury SSm A</vt:lpstr>
      <vt:lpstr>Benutzerdefiniertes Design</vt:lpstr>
      <vt:lpstr>1_Benutzerdefiniertes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Marcel Baltruschat</dc:creator>
  <cp:lastModifiedBy>Son Ha</cp:lastModifiedBy>
  <cp:revision>59</cp:revision>
  <dcterms:created xsi:type="dcterms:W3CDTF">2022-10-26T09:14:27Z</dcterms:created>
  <dcterms:modified xsi:type="dcterms:W3CDTF">2022-10-31T09:11:49Z</dcterms:modified>
</cp:coreProperties>
</file>